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6" r:id="rId2"/>
    <p:sldId id="285" r:id="rId3"/>
    <p:sldId id="284" r:id="rId4"/>
    <p:sldId id="278" r:id="rId5"/>
    <p:sldId id="256" r:id="rId6"/>
    <p:sldId id="279" r:id="rId7"/>
    <p:sldId id="280" r:id="rId8"/>
    <p:sldId id="28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62300" y="840300"/>
            <a:ext cx="8442000" cy="205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87023" y="4317933"/>
            <a:ext cx="8442000" cy="1655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4066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566933" y="554200"/>
            <a:ext cx="11062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41900" y="2409100"/>
            <a:ext cx="11062400" cy="20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137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04400" y="548767"/>
            <a:ext cx="11360800" cy="85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7520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26000" y="1248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26000" y="2462405"/>
            <a:ext cx="3744000" cy="3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999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7471" y="949521"/>
            <a:ext cx="8325600" cy="51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4946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6096000" y="167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0" name="Google Shape;50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54000" y="1863133"/>
            <a:ext cx="5393600" cy="175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54000" y="364716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705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437356" y="5634700"/>
            <a:ext cx="111848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0859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566933" y="554200"/>
            <a:ext cx="1106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1138600" y="1739800"/>
            <a:ext cx="9914800" cy="2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1138600" y="3892600"/>
            <a:ext cx="99148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1780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3200404" y="2136900"/>
            <a:ext cx="40952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70" lvl="0" indent="-42331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40" lvl="1" indent="-40638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09" lvl="2" indent="-40638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278" lvl="3" indent="-40638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848" lvl="4" indent="-40638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418" lvl="5" indent="-40638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987" lvl="6" indent="-40638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557" lvl="7" indent="-40638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126" lvl="8" indent="-40638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7534096" y="2136900"/>
            <a:ext cx="40952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70" lvl="0" indent="-42331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40" lvl="1" indent="-40638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09" lvl="2" indent="-40638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278" lvl="3" indent="-40638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848" lvl="4" indent="-40638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418" lvl="5" indent="-40638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987" lvl="6" indent="-40638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557" lvl="7" indent="-40638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126" lvl="8" indent="-40638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7145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13483" y="2127701"/>
            <a:ext cx="8428800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413716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meegid.2023.105418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8EFC73-DC50-4534-90FA-D11148808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840300"/>
            <a:ext cx="10994700" cy="2056000"/>
          </a:xfrm>
        </p:spPr>
        <p:txBody>
          <a:bodyPr/>
          <a:lstStyle/>
          <a:p>
            <a:r>
              <a:rPr lang="en-US" sz="3600" b="1" dirty="0"/>
              <a:t>Genetic variations of </a:t>
            </a:r>
            <a:r>
              <a:rPr lang="en-US" sz="3600" b="1" i="1" dirty="0"/>
              <a:t>Plasmodium falciparum</a:t>
            </a:r>
            <a:r>
              <a:rPr lang="en-US" sz="3600" b="1" dirty="0"/>
              <a:t> </a:t>
            </a:r>
            <a:r>
              <a:rPr lang="en-US" sz="3600" b="1" dirty="0" err="1"/>
              <a:t>circumsporozoite</a:t>
            </a:r>
            <a:r>
              <a:rPr lang="en-US" sz="3600" b="1" dirty="0"/>
              <a:t> protein and the impact on interactions with human immunoproteins and malaria vaccine efficacy</a:t>
            </a:r>
            <a:endParaRPr lang="en-US" sz="36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A14250B-7559-D60B-84C2-119A322112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/>
              <a:t>Cheikh Cambel Dieng</a:t>
            </a:r>
            <a:r>
              <a:rPr lang="en-US"/>
              <a:t>, </a:t>
            </a:r>
            <a:r>
              <a:rPr lang="en-US" b="1"/>
              <a:t>Colby T. Ford</a:t>
            </a:r>
            <a:r>
              <a:rPr lang="en-US"/>
              <a:t>, Anita Lerch, Dickson Doniou, Jennifer Huynh, Kovidh Vegesna, Jun-tao Guo, Daniel Janies, Liwang Cui, Linda Amoah, Yaw Afrane, and Eugenia Lo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FB442-5820-08A3-0510-3BB6942132B9}"/>
              </a:ext>
            </a:extLst>
          </p:cNvPr>
          <p:cNvSpPr txBox="1"/>
          <p:nvPr/>
        </p:nvSpPr>
        <p:spPr>
          <a:xfrm>
            <a:off x="139023" y="63592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 tooltip="Persistent link using digital object identifier"/>
              </a:rPr>
              <a:t>https://doi.org/10.1016/j.meegid.2023.105418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263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diagram&#10;&#10;Description automatically generated">
            <a:extLst>
              <a:ext uri="{FF2B5EF4-FFF2-40B4-BE49-F238E27FC236}">
                <a16:creationId xmlns:a16="http://schemas.microsoft.com/office/drawing/2014/main" id="{4EF98B8B-6303-5216-6AD6-FCF0C0FC8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8" y="0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5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E9B8A-F65A-47CB-ABB4-BA657B17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1145798"/>
            <a:ext cx="3744000" cy="620228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F6B1C-6F99-454F-B315-7432B7992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000" y="1766026"/>
            <a:ext cx="3744000" cy="3704903"/>
          </a:xfrm>
        </p:spPr>
        <p:txBody>
          <a:bodyPr/>
          <a:lstStyle/>
          <a:p>
            <a:r>
              <a:rPr lang="en-US" dirty="0"/>
              <a:t>The RTS,S vaccine, in Ghana, has a low efficacy (~30%).</a:t>
            </a:r>
          </a:p>
          <a:p>
            <a:endParaRPr lang="en-US" dirty="0"/>
          </a:p>
          <a:p>
            <a:r>
              <a:rPr lang="en-US" dirty="0"/>
              <a:t>The RTS,S vaccine is based on the </a:t>
            </a:r>
            <a:r>
              <a:rPr lang="en-US" i="1" dirty="0"/>
              <a:t>Plasmodium falciparum</a:t>
            </a:r>
            <a:r>
              <a:rPr lang="en-US" dirty="0"/>
              <a:t> 3D7 reference </a:t>
            </a:r>
            <a:r>
              <a:rPr lang="en-US" dirty="0" err="1"/>
              <a:t>Circumsporozoite</a:t>
            </a:r>
            <a:r>
              <a:rPr lang="en-US" dirty="0"/>
              <a:t> Surface Protein (</a:t>
            </a:r>
            <a:r>
              <a:rPr lang="en-US" dirty="0" err="1"/>
              <a:t>PfCSP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None of our Ghanaian isolates (haplotypes) matched 3D7.</a:t>
            </a:r>
          </a:p>
          <a:p>
            <a:endParaRPr lang="en-US" dirty="0"/>
          </a:p>
          <a:p>
            <a:r>
              <a:rPr lang="en-US" dirty="0"/>
              <a:t>See where I’m going with this?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B5EA2B-0680-45C1-9727-330DB5573E23}"/>
              </a:ext>
            </a:extLst>
          </p:cNvPr>
          <p:cNvSpPr txBox="1">
            <a:spLocks/>
          </p:cNvSpPr>
          <p:nvPr/>
        </p:nvSpPr>
        <p:spPr>
          <a:xfrm>
            <a:off x="1033534" y="138197"/>
            <a:ext cx="10387999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 defTabSz="1219170">
              <a:buClr>
                <a:srgbClr val="000000"/>
              </a:buClr>
            </a:pPr>
            <a:r>
              <a:rPr lang="en-US" sz="4267" kern="0" dirty="0">
                <a:solidFill>
                  <a:srgbClr val="084B25"/>
                </a:solidFill>
              </a:rPr>
              <a:t>Vaccine Efficacy Woes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D3A8C9-343D-4BD4-B616-41AD5D9A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975" y="3780315"/>
            <a:ext cx="7072312" cy="2423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8D9E63-C771-4025-ABE6-530AE9548A48}"/>
              </a:ext>
            </a:extLst>
          </p:cNvPr>
          <p:cNvSpPr txBox="1"/>
          <p:nvPr/>
        </p:nvSpPr>
        <p:spPr>
          <a:xfrm>
            <a:off x="6895398" y="3254594"/>
            <a:ext cx="64472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Th2R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BB80A-8916-4281-A75E-53D090BBB556}"/>
              </a:ext>
            </a:extLst>
          </p:cNvPr>
          <p:cNvSpPr txBox="1"/>
          <p:nvPr/>
        </p:nvSpPr>
        <p:spPr>
          <a:xfrm>
            <a:off x="8876739" y="3246640"/>
            <a:ext cx="64472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Th3R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70346F-C933-4E83-98DB-47D246BF8A02}"/>
              </a:ext>
            </a:extLst>
          </p:cNvPr>
          <p:cNvSpPr txBox="1"/>
          <p:nvPr/>
        </p:nvSpPr>
        <p:spPr>
          <a:xfrm>
            <a:off x="6645649" y="2457665"/>
            <a:ext cx="1207382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Lysosomal</a:t>
            </a:r>
          </a:p>
          <a:p>
            <a:pPr algn="ctr" defTabSz="1219170">
              <a:buClr>
                <a:srgbClr val="000000"/>
              </a:buClr>
            </a:pP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Degradation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E30D1-3E15-43BB-B41F-FDCD19EA0D56}"/>
              </a:ext>
            </a:extLst>
          </p:cNvPr>
          <p:cNvSpPr txBox="1"/>
          <p:nvPr/>
        </p:nvSpPr>
        <p:spPr>
          <a:xfrm>
            <a:off x="8610964" y="2457666"/>
            <a:ext cx="1239442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Proteasomal</a:t>
            </a:r>
          </a:p>
          <a:p>
            <a:pPr algn="ctr" defTabSz="1219170">
              <a:buClr>
                <a:srgbClr val="000000"/>
              </a:buClr>
            </a:pP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Degradation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6FCB70-87D6-4CC9-B229-F504B1DED4AB}"/>
              </a:ext>
            </a:extLst>
          </p:cNvPr>
          <p:cNvCxnSpPr>
            <a:stCxn id="9" idx="0"/>
            <a:endCxn id="11" idx="2"/>
          </p:cNvCxnSpPr>
          <p:nvPr/>
        </p:nvCxnSpPr>
        <p:spPr>
          <a:xfrm flipV="1">
            <a:off x="7217762" y="3001532"/>
            <a:ext cx="31578" cy="2530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A93692-0C9D-473B-BD16-5327C1DD51F1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9199103" y="3001533"/>
            <a:ext cx="31582" cy="245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3550659-C349-4D94-825F-63505689039D}"/>
              </a:ext>
            </a:extLst>
          </p:cNvPr>
          <p:cNvSpPr/>
          <p:nvPr/>
        </p:nvSpPr>
        <p:spPr>
          <a:xfrm>
            <a:off x="6767579" y="1247079"/>
            <a:ext cx="963520" cy="963520"/>
          </a:xfrm>
          <a:custGeom>
            <a:avLst/>
            <a:gdLst>
              <a:gd name="connsiteX0" fmla="*/ 0 w 963520"/>
              <a:gd name="connsiteY0" fmla="*/ 481760 h 963520"/>
              <a:gd name="connsiteX1" fmla="*/ 481760 w 963520"/>
              <a:gd name="connsiteY1" fmla="*/ 0 h 963520"/>
              <a:gd name="connsiteX2" fmla="*/ 963520 w 963520"/>
              <a:gd name="connsiteY2" fmla="*/ 481760 h 963520"/>
              <a:gd name="connsiteX3" fmla="*/ 481760 w 963520"/>
              <a:gd name="connsiteY3" fmla="*/ 963520 h 963520"/>
              <a:gd name="connsiteX4" fmla="*/ 0 w 963520"/>
              <a:gd name="connsiteY4" fmla="*/ 481760 h 96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520" h="963520" fill="none" extrusionOk="0">
                <a:moveTo>
                  <a:pt x="0" y="481760"/>
                </a:moveTo>
                <a:cubicBezTo>
                  <a:pt x="-6648" y="209438"/>
                  <a:pt x="206728" y="-17771"/>
                  <a:pt x="481760" y="0"/>
                </a:cubicBezTo>
                <a:cubicBezTo>
                  <a:pt x="773206" y="31131"/>
                  <a:pt x="1022012" y="256095"/>
                  <a:pt x="963520" y="481760"/>
                </a:cubicBezTo>
                <a:cubicBezTo>
                  <a:pt x="965562" y="732296"/>
                  <a:pt x="737911" y="955274"/>
                  <a:pt x="481760" y="963520"/>
                </a:cubicBezTo>
                <a:cubicBezTo>
                  <a:pt x="168429" y="990321"/>
                  <a:pt x="25676" y="818604"/>
                  <a:pt x="0" y="481760"/>
                </a:cubicBezTo>
                <a:close/>
              </a:path>
              <a:path w="963520" h="963520" stroke="0" extrusionOk="0">
                <a:moveTo>
                  <a:pt x="0" y="481760"/>
                </a:moveTo>
                <a:cubicBezTo>
                  <a:pt x="-33989" y="269659"/>
                  <a:pt x="222389" y="-5849"/>
                  <a:pt x="481760" y="0"/>
                </a:cubicBezTo>
                <a:cubicBezTo>
                  <a:pt x="752474" y="6616"/>
                  <a:pt x="970842" y="210275"/>
                  <a:pt x="963520" y="481760"/>
                </a:cubicBezTo>
                <a:cubicBezTo>
                  <a:pt x="964852" y="741161"/>
                  <a:pt x="793280" y="1002540"/>
                  <a:pt x="481760" y="963520"/>
                </a:cubicBezTo>
                <a:cubicBezTo>
                  <a:pt x="205924" y="1027931"/>
                  <a:pt x="-11592" y="736436"/>
                  <a:pt x="0" y="48176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FFFFFF"/>
                </a:solidFill>
                <a:latin typeface="Arial"/>
                <a:sym typeface="Arial"/>
              </a:rPr>
              <a:t>CD4+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38079C-3E6F-41D5-924A-34433DFC0AE4}"/>
              </a:ext>
            </a:extLst>
          </p:cNvPr>
          <p:cNvSpPr/>
          <p:nvPr/>
        </p:nvSpPr>
        <p:spPr>
          <a:xfrm>
            <a:off x="8748921" y="1247079"/>
            <a:ext cx="963520" cy="963520"/>
          </a:xfrm>
          <a:custGeom>
            <a:avLst/>
            <a:gdLst>
              <a:gd name="connsiteX0" fmla="*/ 0 w 963520"/>
              <a:gd name="connsiteY0" fmla="*/ 481760 h 963520"/>
              <a:gd name="connsiteX1" fmla="*/ 481760 w 963520"/>
              <a:gd name="connsiteY1" fmla="*/ 0 h 963520"/>
              <a:gd name="connsiteX2" fmla="*/ 963520 w 963520"/>
              <a:gd name="connsiteY2" fmla="*/ 481760 h 963520"/>
              <a:gd name="connsiteX3" fmla="*/ 481760 w 963520"/>
              <a:gd name="connsiteY3" fmla="*/ 963520 h 963520"/>
              <a:gd name="connsiteX4" fmla="*/ 0 w 963520"/>
              <a:gd name="connsiteY4" fmla="*/ 481760 h 96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520" h="963520" fill="none" extrusionOk="0">
                <a:moveTo>
                  <a:pt x="0" y="481760"/>
                </a:moveTo>
                <a:cubicBezTo>
                  <a:pt x="-6648" y="209438"/>
                  <a:pt x="206728" y="-17771"/>
                  <a:pt x="481760" y="0"/>
                </a:cubicBezTo>
                <a:cubicBezTo>
                  <a:pt x="773206" y="31131"/>
                  <a:pt x="1022012" y="256095"/>
                  <a:pt x="963520" y="481760"/>
                </a:cubicBezTo>
                <a:cubicBezTo>
                  <a:pt x="965562" y="732296"/>
                  <a:pt x="737911" y="955274"/>
                  <a:pt x="481760" y="963520"/>
                </a:cubicBezTo>
                <a:cubicBezTo>
                  <a:pt x="168429" y="990321"/>
                  <a:pt x="25676" y="818604"/>
                  <a:pt x="0" y="481760"/>
                </a:cubicBezTo>
                <a:close/>
              </a:path>
              <a:path w="963520" h="963520" stroke="0" extrusionOk="0">
                <a:moveTo>
                  <a:pt x="0" y="481760"/>
                </a:moveTo>
                <a:cubicBezTo>
                  <a:pt x="-33989" y="269659"/>
                  <a:pt x="222389" y="-5849"/>
                  <a:pt x="481760" y="0"/>
                </a:cubicBezTo>
                <a:cubicBezTo>
                  <a:pt x="752474" y="6616"/>
                  <a:pt x="970842" y="210275"/>
                  <a:pt x="963520" y="481760"/>
                </a:cubicBezTo>
                <a:cubicBezTo>
                  <a:pt x="964852" y="741161"/>
                  <a:pt x="793280" y="1002540"/>
                  <a:pt x="481760" y="963520"/>
                </a:cubicBezTo>
                <a:cubicBezTo>
                  <a:pt x="205924" y="1027931"/>
                  <a:pt x="-11592" y="736436"/>
                  <a:pt x="0" y="48176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FFFFFF"/>
                </a:solidFill>
                <a:latin typeface="Arial"/>
                <a:sym typeface="Arial"/>
              </a:rPr>
              <a:t>CD8+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2162E3-DB6F-4839-B001-5ED74A62D7F0}"/>
              </a:ext>
            </a:extLst>
          </p:cNvPr>
          <p:cNvCxnSpPr>
            <a:cxnSpLocks/>
            <a:stCxn id="11" idx="0"/>
            <a:endCxn id="31" idx="2"/>
          </p:cNvCxnSpPr>
          <p:nvPr/>
        </p:nvCxnSpPr>
        <p:spPr>
          <a:xfrm flipH="1" flipV="1">
            <a:off x="7248527" y="2243749"/>
            <a:ext cx="813" cy="213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BC2939-2478-47B8-80FA-F2DC90AC6244}"/>
              </a:ext>
            </a:extLst>
          </p:cNvPr>
          <p:cNvCxnSpPr>
            <a:cxnSpLocks/>
            <a:stCxn id="12" idx="0"/>
            <a:endCxn id="34" idx="2"/>
          </p:cNvCxnSpPr>
          <p:nvPr/>
        </p:nvCxnSpPr>
        <p:spPr>
          <a:xfrm flipV="1">
            <a:off x="9230685" y="2243749"/>
            <a:ext cx="1" cy="213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Left Brace 28">
            <a:extLst>
              <a:ext uri="{FF2B5EF4-FFF2-40B4-BE49-F238E27FC236}">
                <a16:creationId xmlns:a16="http://schemas.microsoft.com/office/drawing/2014/main" id="{6DBD6815-5725-4B7A-B9BF-B5236C55C49D}"/>
              </a:ext>
            </a:extLst>
          </p:cNvPr>
          <p:cNvSpPr/>
          <p:nvPr/>
        </p:nvSpPr>
        <p:spPr>
          <a:xfrm rot="5400000">
            <a:off x="7182901" y="3186435"/>
            <a:ext cx="131251" cy="96519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084B25"/>
              </a:solidFill>
              <a:latin typeface="Arial"/>
              <a:sym typeface="Arial"/>
            </a:endParaRP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9EA3AA57-BE29-4C54-A989-5117AEB3829A}"/>
              </a:ext>
            </a:extLst>
          </p:cNvPr>
          <p:cNvSpPr/>
          <p:nvPr/>
        </p:nvSpPr>
        <p:spPr>
          <a:xfrm rot="5400000">
            <a:off x="9167276" y="2970537"/>
            <a:ext cx="131251" cy="139699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084B25"/>
              </a:solidFill>
              <a:latin typeface="Arial"/>
              <a:sym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011AC5-56DC-46A2-A71D-D5552DE27ECF}"/>
              </a:ext>
            </a:extLst>
          </p:cNvPr>
          <p:cNvSpPr/>
          <p:nvPr/>
        </p:nvSpPr>
        <p:spPr>
          <a:xfrm>
            <a:off x="6922693" y="1991388"/>
            <a:ext cx="651667" cy="25236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067" kern="0" dirty="0">
                <a:solidFill>
                  <a:srgbClr val="FFFFFF"/>
                </a:solidFill>
                <a:latin typeface="Arial"/>
                <a:sym typeface="Arial"/>
              </a:rPr>
              <a:t>HLA-II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880853-3A17-4662-9B20-3FD953757A97}"/>
              </a:ext>
            </a:extLst>
          </p:cNvPr>
          <p:cNvSpPr/>
          <p:nvPr/>
        </p:nvSpPr>
        <p:spPr>
          <a:xfrm>
            <a:off x="8904852" y="1991388"/>
            <a:ext cx="651667" cy="2523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067" kern="0" dirty="0">
                <a:solidFill>
                  <a:srgbClr val="FFFFFF"/>
                </a:solidFill>
                <a:latin typeface="Arial"/>
                <a:sym typeface="Arial"/>
              </a:rPr>
              <a:t>HLA-I</a:t>
            </a:r>
          </a:p>
        </p:txBody>
      </p:sp>
    </p:spTree>
    <p:extLst>
      <p:ext uri="{BB962C8B-B14F-4D97-AF65-F5344CB8AC3E}">
        <p14:creationId xmlns:p14="http://schemas.microsoft.com/office/powerpoint/2010/main" val="1821950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3CD27D-35A3-4372-AFF4-7EECF2C80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1" y="117569"/>
            <a:ext cx="11360800" cy="852800"/>
          </a:xfrm>
        </p:spPr>
        <p:txBody>
          <a:bodyPr/>
          <a:lstStyle/>
          <a:p>
            <a:r>
              <a:rPr lang="en-US" dirty="0"/>
              <a:t>Our Investigation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C71192-05D8-4E45-B7EE-0C899F4AEB76}"/>
              </a:ext>
            </a:extLst>
          </p:cNvPr>
          <p:cNvGrpSpPr/>
          <p:nvPr/>
        </p:nvGrpSpPr>
        <p:grpSpPr>
          <a:xfrm>
            <a:off x="433801" y="976342"/>
            <a:ext cx="3145644" cy="1754909"/>
            <a:chOff x="3689463" y="1116279"/>
            <a:chExt cx="2359233" cy="1316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36FACD-39EB-4A78-A37E-3BAA46BEF69A}"/>
                </a:ext>
              </a:extLst>
            </p:cNvPr>
            <p:cNvSpPr/>
            <p:nvPr/>
          </p:nvSpPr>
          <p:spPr>
            <a:xfrm>
              <a:off x="3689464" y="1116279"/>
              <a:ext cx="2359232" cy="914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r>
                <a:rPr lang="en-US" sz="1867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Find </a:t>
              </a:r>
            </a:p>
            <a:p>
              <a:pPr algn="ctr" defTabSz="1219170">
                <a:buClr>
                  <a:srgbClr val="000000"/>
                </a:buClr>
              </a:pPr>
              <a:r>
                <a:rPr lang="en-US" sz="1867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SNP-based Haplotypes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CE1E00-8A35-4C67-8537-4531EE9BF847}"/>
                </a:ext>
              </a:extLst>
            </p:cNvPr>
            <p:cNvSpPr/>
            <p:nvPr/>
          </p:nvSpPr>
          <p:spPr>
            <a:xfrm>
              <a:off x="3689463" y="2030680"/>
              <a:ext cx="2359231" cy="4017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r>
                <a:rPr lang="en-US" sz="1600" kern="0" dirty="0">
                  <a:solidFill>
                    <a:srgbClr val="084B2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Find CSP Haplotypes</a:t>
              </a:r>
            </a:p>
            <a:p>
              <a:pPr algn="ctr" defTabSz="1219170">
                <a:buClr>
                  <a:srgbClr val="000000"/>
                </a:buClr>
              </a:pPr>
              <a:r>
                <a:rPr lang="en-US" sz="1600" kern="0" dirty="0">
                  <a:solidFill>
                    <a:srgbClr val="084B2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(using </a:t>
              </a:r>
              <a:r>
                <a:rPr lang="en-US" sz="1600" kern="0" dirty="0" err="1">
                  <a:solidFill>
                    <a:srgbClr val="084B25"/>
                  </a:solidFill>
                  <a:latin typeface="Consolas" panose="020B0609020204030204" pitchFamily="49" charset="0"/>
                  <a:cs typeface="Arial" panose="020B0604020202020204" pitchFamily="34" charset="0"/>
                  <a:sym typeface="Arial"/>
                </a:rPr>
                <a:t>HaplotypR</a:t>
              </a:r>
              <a:r>
                <a:rPr lang="en-US" sz="1600" kern="0" dirty="0">
                  <a:solidFill>
                    <a:srgbClr val="084B2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D7B659-63D9-4E6F-9B73-3E31610A80D7}"/>
              </a:ext>
            </a:extLst>
          </p:cNvPr>
          <p:cNvGrpSpPr/>
          <p:nvPr/>
        </p:nvGrpSpPr>
        <p:grpSpPr>
          <a:xfrm>
            <a:off x="4351209" y="975599"/>
            <a:ext cx="3145643" cy="2826324"/>
            <a:chOff x="6685408" y="1116280"/>
            <a:chExt cx="2359232" cy="211974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950971-C16E-4C67-BE17-EA948F066E5B}"/>
                </a:ext>
              </a:extLst>
            </p:cNvPr>
            <p:cNvSpPr/>
            <p:nvPr/>
          </p:nvSpPr>
          <p:spPr>
            <a:xfrm>
              <a:off x="6685408" y="1116280"/>
              <a:ext cx="2359232" cy="914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r>
                <a:rPr lang="en-US" sz="1867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Filtering and Alignment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A26CB2-4E79-45B5-A3A9-5CA0CAA631F2}"/>
                </a:ext>
              </a:extLst>
            </p:cNvPr>
            <p:cNvSpPr/>
            <p:nvPr/>
          </p:nvSpPr>
          <p:spPr>
            <a:xfrm>
              <a:off x="6685409" y="2030680"/>
              <a:ext cx="2359231" cy="4017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r>
                <a:rPr lang="en-US" sz="1600" kern="0" dirty="0">
                  <a:solidFill>
                    <a:srgbClr val="084B2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Filter CSP Haplotypes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9BC8EC-25A7-4688-9C9D-1AA1D55D58FD}"/>
                </a:ext>
              </a:extLst>
            </p:cNvPr>
            <p:cNvSpPr/>
            <p:nvPr/>
          </p:nvSpPr>
          <p:spPr>
            <a:xfrm>
              <a:off x="6685409" y="2432461"/>
              <a:ext cx="2359231" cy="4017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r>
                <a:rPr lang="en-US" sz="1600" kern="0" dirty="0">
                  <a:solidFill>
                    <a:srgbClr val="084B2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Append Reference Sequence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5FB9C0-78AF-423C-87D4-F6DAC37211BE}"/>
                </a:ext>
              </a:extLst>
            </p:cNvPr>
            <p:cNvSpPr/>
            <p:nvPr/>
          </p:nvSpPr>
          <p:spPr>
            <a:xfrm>
              <a:off x="6685409" y="2834242"/>
              <a:ext cx="2359231" cy="4017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r>
                <a:rPr lang="en-US" sz="1600" kern="0" dirty="0">
                  <a:solidFill>
                    <a:srgbClr val="084B2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Align Haplotypes to Reference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E0457B-7C5C-4E1C-A777-5C17292A421E}"/>
              </a:ext>
            </a:extLst>
          </p:cNvPr>
          <p:cNvGrpSpPr/>
          <p:nvPr/>
        </p:nvGrpSpPr>
        <p:grpSpPr>
          <a:xfrm>
            <a:off x="433801" y="4422928"/>
            <a:ext cx="3204224" cy="2381443"/>
            <a:chOff x="1403267" y="4107674"/>
            <a:chExt cx="2119746" cy="178608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18393EC-4ED0-4FFA-B653-37FB7851604D}"/>
                </a:ext>
              </a:extLst>
            </p:cNvPr>
            <p:cNvSpPr/>
            <p:nvPr/>
          </p:nvSpPr>
          <p:spPr>
            <a:xfrm>
              <a:off x="1403267" y="4107674"/>
              <a:ext cx="2119746" cy="914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r>
                <a:rPr lang="en-US" sz="1867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Simulate Degradation and Predict Structure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236DB79-FE72-4400-8D3A-D0B04387F63C}"/>
                </a:ext>
              </a:extLst>
            </p:cNvPr>
            <p:cNvSpPr/>
            <p:nvPr/>
          </p:nvSpPr>
          <p:spPr>
            <a:xfrm>
              <a:off x="1403267" y="5022074"/>
              <a:ext cx="2119746" cy="871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r>
                <a:rPr lang="en-US" sz="1600" kern="0" dirty="0">
                  <a:solidFill>
                    <a:srgbClr val="084B2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Predict CSP haplotype</a:t>
              </a:r>
            </a:p>
            <a:p>
              <a:pPr algn="ctr" defTabSz="1219170">
                <a:buClr>
                  <a:srgbClr val="000000"/>
                </a:buClr>
              </a:pPr>
              <a:r>
                <a:rPr lang="en-US" sz="1600" kern="0" dirty="0">
                  <a:solidFill>
                    <a:srgbClr val="084B2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peptide structures </a:t>
              </a:r>
            </a:p>
            <a:p>
              <a:pPr algn="ctr" defTabSz="1219170">
                <a:buClr>
                  <a:srgbClr val="000000"/>
                </a:buClr>
              </a:pPr>
              <a:r>
                <a:rPr lang="en-US" sz="1600" kern="0" dirty="0">
                  <a:solidFill>
                    <a:srgbClr val="084B2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(using </a:t>
              </a:r>
              <a:r>
                <a:rPr lang="en-US" sz="1600" kern="0" dirty="0" err="1">
                  <a:solidFill>
                    <a:srgbClr val="084B25"/>
                  </a:solidFill>
                  <a:latin typeface="Consolas" panose="020B0609020204030204" pitchFamily="49" charset="0"/>
                  <a:cs typeface="Arial" panose="020B0604020202020204" pitchFamily="34" charset="0"/>
                  <a:sym typeface="Arial"/>
                </a:rPr>
                <a:t>NetChop</a:t>
              </a:r>
              <a:r>
                <a:rPr lang="en-US" sz="1600" kern="0" dirty="0">
                  <a:solidFill>
                    <a:srgbClr val="084B25"/>
                  </a:solidFill>
                  <a:latin typeface="Consolas" panose="020B0609020204030204" pitchFamily="49" charset="0"/>
                  <a:cs typeface="Arial" panose="020B0604020202020204" pitchFamily="34" charset="0"/>
                  <a:sym typeface="Arial"/>
                </a:rPr>
                <a:t> and </a:t>
              </a:r>
              <a:r>
                <a:rPr lang="en-US" sz="1600" kern="0" dirty="0" err="1">
                  <a:solidFill>
                    <a:srgbClr val="084B25"/>
                  </a:solidFill>
                  <a:latin typeface="Consolas" panose="020B0609020204030204" pitchFamily="49" charset="0"/>
                  <a:cs typeface="Arial" panose="020B0604020202020204" pitchFamily="34" charset="0"/>
                  <a:sym typeface="Arial"/>
                </a:rPr>
                <a:t>PeptideBuilder</a:t>
              </a:r>
              <a:r>
                <a:rPr lang="en-US" sz="1600" kern="0" dirty="0">
                  <a:solidFill>
                    <a:srgbClr val="084B2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C28EE-074A-4DCB-89A3-E56804D2D9E4}"/>
              </a:ext>
            </a:extLst>
          </p:cNvPr>
          <p:cNvGrpSpPr/>
          <p:nvPr/>
        </p:nvGrpSpPr>
        <p:grpSpPr>
          <a:xfrm>
            <a:off x="4315094" y="4422929"/>
            <a:ext cx="3181759" cy="2082127"/>
            <a:chOff x="4029693" y="4107674"/>
            <a:chExt cx="2403168" cy="156159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68414E-5CF8-4A86-BEE3-605382880D0D}"/>
                </a:ext>
              </a:extLst>
            </p:cNvPr>
            <p:cNvSpPr/>
            <p:nvPr/>
          </p:nvSpPr>
          <p:spPr>
            <a:xfrm>
              <a:off x="4029693" y="4107674"/>
              <a:ext cx="2403168" cy="914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r>
                <a:rPr lang="en-US" sz="1867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Protein-Protein Interaction, Docking, and Comparison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DE74C47-128D-48D0-A900-DF2A04A0E4B3}"/>
                </a:ext>
              </a:extLst>
            </p:cNvPr>
            <p:cNvSpPr/>
            <p:nvPr/>
          </p:nvSpPr>
          <p:spPr>
            <a:xfrm>
              <a:off x="4029693" y="5022066"/>
              <a:ext cx="2403168" cy="647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</a:pPr>
              <a:r>
                <a:rPr lang="en-US" sz="1600" kern="0" dirty="0">
                  <a:solidFill>
                    <a:srgbClr val="084B2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Predict binding affinity between</a:t>
              </a:r>
            </a:p>
            <a:p>
              <a:pPr algn="ctr" defTabSz="1219170">
                <a:buClr>
                  <a:srgbClr val="000000"/>
                </a:buClr>
              </a:pPr>
              <a:r>
                <a:rPr lang="en-US" sz="1600" kern="0" dirty="0">
                  <a:solidFill>
                    <a:srgbClr val="084B2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HLA, CSP peptide, and TCR</a:t>
              </a:r>
            </a:p>
            <a:p>
              <a:pPr algn="ctr" defTabSz="1219170">
                <a:buClr>
                  <a:srgbClr val="000000"/>
                </a:buClr>
              </a:pPr>
              <a:r>
                <a:rPr lang="en-US" sz="1600" kern="0" dirty="0">
                  <a:solidFill>
                    <a:srgbClr val="084B2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(using </a:t>
              </a:r>
              <a:r>
                <a:rPr lang="en-US" sz="1600" kern="0" dirty="0">
                  <a:solidFill>
                    <a:srgbClr val="084B25"/>
                  </a:solidFill>
                  <a:latin typeface="Consolas" panose="020B0609020204030204" pitchFamily="49" charset="0"/>
                  <a:cs typeface="Arial" panose="020B0604020202020204" pitchFamily="34" charset="0"/>
                  <a:sym typeface="Arial"/>
                </a:rPr>
                <a:t>HADDOCK</a:t>
              </a:r>
              <a:r>
                <a:rPr lang="en-US" sz="1600" kern="0" dirty="0">
                  <a:solidFill>
                    <a:srgbClr val="084B25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) and compare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954DEE-1222-45D4-AD9C-64D562C7A827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3579444" y="1585199"/>
            <a:ext cx="771765" cy="7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7A1BBE6-7D4D-4B3C-AC2C-3834F7276651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3638026" y="5032528"/>
            <a:ext cx="67706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4999F77-F436-4FED-9F64-474724B2C9A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07513" y="-3753355"/>
            <a:ext cx="2290616" cy="3712685"/>
          </a:xfrm>
          <a:prstGeom prst="bentConnector5">
            <a:avLst>
              <a:gd name="adj1" fmla="val -13306"/>
              <a:gd name="adj2" fmla="val 50000"/>
              <a:gd name="adj3" fmla="val 11330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C8DC0CF-FD0A-4BC5-AD61-8325DEFE10DC}"/>
              </a:ext>
            </a:extLst>
          </p:cNvPr>
          <p:cNvCxnSpPr>
            <a:cxnSpLocks/>
          </p:cNvCxnSpPr>
          <p:nvPr/>
        </p:nvCxnSpPr>
        <p:spPr>
          <a:xfrm flipH="1">
            <a:off x="2101197" y="-1880596"/>
            <a:ext cx="3888119" cy="45033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A picture containing text, hydrozoan&#10;&#10;Description automatically generated">
            <a:extLst>
              <a:ext uri="{FF2B5EF4-FFF2-40B4-BE49-F238E27FC236}">
                <a16:creationId xmlns:a16="http://schemas.microsoft.com/office/drawing/2014/main" id="{8385D9BE-C78C-45B3-9770-5CA648F68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18382">
            <a:off x="8198119" y="3623535"/>
            <a:ext cx="3621032" cy="196088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FC1E8C31-871B-4A1F-8E97-8012A903E65D}"/>
              </a:ext>
            </a:extLst>
          </p:cNvPr>
          <p:cNvSpPr/>
          <p:nvPr/>
        </p:nvSpPr>
        <p:spPr>
          <a:xfrm>
            <a:off x="8533206" y="5489698"/>
            <a:ext cx="1297489" cy="3825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FFFFFF"/>
                </a:solidFill>
                <a:latin typeface="Arial"/>
                <a:sym typeface="Arial"/>
              </a:rPr>
              <a:t>TCR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C768D58-3301-49BF-8B34-D90560ACAD4B}"/>
              </a:ext>
            </a:extLst>
          </p:cNvPr>
          <p:cNvSpPr/>
          <p:nvPr/>
        </p:nvSpPr>
        <p:spPr>
          <a:xfrm>
            <a:off x="10428797" y="5489698"/>
            <a:ext cx="1297489" cy="3825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FFFFFF"/>
                </a:solidFill>
                <a:latin typeface="Arial"/>
                <a:sym typeface="Arial"/>
              </a:rPr>
              <a:t>HLA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DC7D9BC-54E5-4A8F-9CB6-32B12AEA0442}"/>
              </a:ext>
            </a:extLst>
          </p:cNvPr>
          <p:cNvSpPr/>
          <p:nvPr/>
        </p:nvSpPr>
        <p:spPr>
          <a:xfrm>
            <a:off x="9822385" y="5489698"/>
            <a:ext cx="606412" cy="382532"/>
          </a:xfrm>
          <a:prstGeom prst="rect">
            <a:avLst/>
          </a:prstGeom>
          <a:solidFill>
            <a:srgbClr val="CC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333" kern="0" dirty="0">
                <a:solidFill>
                  <a:srgbClr val="FFFFFF"/>
                </a:solidFill>
                <a:latin typeface="Arial"/>
                <a:sym typeface="Arial"/>
              </a:rPr>
              <a:t>CSP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FB12608-1299-4785-9703-6D381F871FB4}"/>
              </a:ext>
            </a:extLst>
          </p:cNvPr>
          <p:cNvSpPr/>
          <p:nvPr/>
        </p:nvSpPr>
        <p:spPr>
          <a:xfrm>
            <a:off x="8268618" y="1669567"/>
            <a:ext cx="3412076" cy="228600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EBC8ADD-A0F2-402D-B191-B962F6A913D5}"/>
              </a:ext>
            </a:extLst>
          </p:cNvPr>
          <p:cNvSpPr/>
          <p:nvPr/>
        </p:nvSpPr>
        <p:spPr>
          <a:xfrm>
            <a:off x="9524396" y="2122057"/>
            <a:ext cx="623549" cy="228600"/>
          </a:xfrm>
          <a:prstGeom prst="rect">
            <a:avLst/>
          </a:prstGeom>
          <a:solidFill>
            <a:srgbClr val="CC00C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A840925-1906-4A09-831E-49C3E0564263}"/>
              </a:ext>
            </a:extLst>
          </p:cNvPr>
          <p:cNvSpPr txBox="1"/>
          <p:nvPr/>
        </p:nvSpPr>
        <p:spPr>
          <a:xfrm>
            <a:off x="7747994" y="1260609"/>
            <a:ext cx="188705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CSP Haplotype: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909D9A-A5D0-4D9F-B36E-BB7418395356}"/>
              </a:ext>
            </a:extLst>
          </p:cNvPr>
          <p:cNvSpPr txBox="1"/>
          <p:nvPr/>
        </p:nvSpPr>
        <p:spPr>
          <a:xfrm>
            <a:off x="7747994" y="2000091"/>
            <a:ext cx="162095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CSP Peptide:</a:t>
            </a: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8AD8FF26-AC2B-4F20-B6B6-71CC1A0338D1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00051" y="2855229"/>
            <a:ext cx="1407917" cy="518380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1909103-B9F1-4409-B44D-24F7F93AE63A}"/>
              </a:ext>
            </a:extLst>
          </p:cNvPr>
          <p:cNvSpPr txBox="1"/>
          <p:nvPr/>
        </p:nvSpPr>
        <p:spPr>
          <a:xfrm>
            <a:off x="7808627" y="3364301"/>
            <a:ext cx="111601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Docking: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DC7D6230-BC2C-475D-9ACC-1095B9BA1940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rot="5400000">
            <a:off x="3669471" y="2168367"/>
            <a:ext cx="621005" cy="3888119"/>
          </a:xfrm>
          <a:prstGeom prst="bentConnector3">
            <a:avLst>
              <a:gd name="adj1" fmla="val 3206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 descr="Play with solid fill">
            <a:extLst>
              <a:ext uri="{FF2B5EF4-FFF2-40B4-BE49-F238E27FC236}">
                <a16:creationId xmlns:a16="http://schemas.microsoft.com/office/drawing/2014/main" id="{CFED7ADF-97C8-45CA-BB2E-CB22A92C9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 flipH="1">
            <a:off x="9695535" y="1870453"/>
            <a:ext cx="298571" cy="2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52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20A9C1-444F-45E6-8138-970DF2FFD4A7}"/>
              </a:ext>
            </a:extLst>
          </p:cNvPr>
          <p:cNvSpPr/>
          <p:nvPr/>
        </p:nvSpPr>
        <p:spPr>
          <a:xfrm>
            <a:off x="575954" y="1707405"/>
            <a:ext cx="2119746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Preprocess Sequences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929512-C0D2-43BD-A39C-670FDC93A39F}"/>
              </a:ext>
            </a:extLst>
          </p:cNvPr>
          <p:cNvSpPr/>
          <p:nvPr/>
        </p:nvSpPr>
        <p:spPr>
          <a:xfrm>
            <a:off x="3216234" y="1707405"/>
            <a:ext cx="2359232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Call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Length-Polymorphic Haplotypes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24970C-1F95-47ED-BA73-72A13EC6F4B3}"/>
              </a:ext>
            </a:extLst>
          </p:cNvPr>
          <p:cNvSpPr/>
          <p:nvPr/>
        </p:nvSpPr>
        <p:spPr>
          <a:xfrm>
            <a:off x="6096000" y="1707405"/>
            <a:ext cx="2359232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Call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SNP-based Haplotypes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A21BC-B748-4E51-A232-F6A2D8A84CD9}"/>
              </a:ext>
            </a:extLst>
          </p:cNvPr>
          <p:cNvSpPr/>
          <p:nvPr/>
        </p:nvSpPr>
        <p:spPr>
          <a:xfrm>
            <a:off x="575954" y="2621805"/>
            <a:ext cx="2119746" cy="401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Process Markers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61CAC8-F25A-4134-9450-B4F17D5F8789}"/>
              </a:ext>
            </a:extLst>
          </p:cNvPr>
          <p:cNvSpPr/>
          <p:nvPr/>
        </p:nvSpPr>
        <p:spPr>
          <a:xfrm>
            <a:off x="575954" y="3023586"/>
            <a:ext cx="2119746" cy="401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Merge Amplicon Reads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(using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NGmerge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D30B75-D09D-424E-B47A-968D1B66312D}"/>
              </a:ext>
            </a:extLst>
          </p:cNvPr>
          <p:cNvSpPr/>
          <p:nvPr/>
        </p:nvSpPr>
        <p:spPr>
          <a:xfrm>
            <a:off x="3216233" y="2621805"/>
            <a:ext cx="2359231" cy="401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MSP-1 Haplotypes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628B9B-F9F5-45DA-85BA-D2C593459A06}"/>
              </a:ext>
            </a:extLst>
          </p:cNvPr>
          <p:cNvSpPr/>
          <p:nvPr/>
        </p:nvSpPr>
        <p:spPr>
          <a:xfrm>
            <a:off x="6096001" y="2621805"/>
            <a:ext cx="2359231" cy="401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CSP Haplotypes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646C34-3D45-4A7B-B9EC-FD86ED6FC785}"/>
              </a:ext>
            </a:extLst>
          </p:cNvPr>
          <p:cNvSpPr/>
          <p:nvPr/>
        </p:nvSpPr>
        <p:spPr>
          <a:xfrm>
            <a:off x="8975766" y="1707405"/>
            <a:ext cx="2359232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Filtering, Alignment, and Tree Generation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13D8B6-755C-4608-97C3-C9C8C558C316}"/>
              </a:ext>
            </a:extLst>
          </p:cNvPr>
          <p:cNvSpPr/>
          <p:nvPr/>
        </p:nvSpPr>
        <p:spPr>
          <a:xfrm>
            <a:off x="8975767" y="2621805"/>
            <a:ext cx="2359231" cy="401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Filter MSP-1 &amp; CSP Haplotypes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AFA503-C3F1-4056-823C-0979808924A0}"/>
              </a:ext>
            </a:extLst>
          </p:cNvPr>
          <p:cNvSpPr/>
          <p:nvPr/>
        </p:nvSpPr>
        <p:spPr>
          <a:xfrm>
            <a:off x="8975767" y="3023586"/>
            <a:ext cx="2359231" cy="401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Append Reference Sequences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59D8EC-2FA2-4D22-B2A4-FEAD5B96DCEA}"/>
              </a:ext>
            </a:extLst>
          </p:cNvPr>
          <p:cNvSpPr/>
          <p:nvPr/>
        </p:nvSpPr>
        <p:spPr>
          <a:xfrm>
            <a:off x="8975767" y="3425367"/>
            <a:ext cx="2359231" cy="401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Align Haplotypes to References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6593B5-8CE2-419D-AFF4-05AEE93CD7F6}"/>
              </a:ext>
            </a:extLst>
          </p:cNvPr>
          <p:cNvSpPr/>
          <p:nvPr/>
        </p:nvSpPr>
        <p:spPr>
          <a:xfrm>
            <a:off x="8975767" y="3827148"/>
            <a:ext cx="2359231" cy="401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Generate Haplotype Trees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60F064-41C4-4D11-A735-D9E9E5F5E9FF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695700" y="2164605"/>
            <a:ext cx="52053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22F5A9-0040-4EFA-904C-2B607EF38B5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575466" y="2164605"/>
            <a:ext cx="52053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45F0AD-7E12-46AE-965F-AD9AF8831B4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455232" y="2164605"/>
            <a:ext cx="52053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FEF5448-73DB-46BE-9D43-9712878BD81B}"/>
              </a:ext>
            </a:extLst>
          </p:cNvPr>
          <p:cNvSpPr/>
          <p:nvPr/>
        </p:nvSpPr>
        <p:spPr>
          <a:xfrm>
            <a:off x="2265419" y="4698799"/>
            <a:ext cx="2119746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Structural Prediction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9A3D92-D249-45DA-A41B-3EC58BE3A6B4}"/>
              </a:ext>
            </a:extLst>
          </p:cNvPr>
          <p:cNvSpPr/>
          <p:nvPr/>
        </p:nvSpPr>
        <p:spPr>
          <a:xfrm>
            <a:off x="2265419" y="5613199"/>
            <a:ext cx="2119746" cy="6471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 CSP haplotype structures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(using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QUARK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FDFF44-8D30-4DD3-AB9D-3772C092B0FD}"/>
              </a:ext>
            </a:extLst>
          </p:cNvPr>
          <p:cNvSpPr/>
          <p:nvPr/>
        </p:nvSpPr>
        <p:spPr>
          <a:xfrm>
            <a:off x="4877198" y="4698799"/>
            <a:ext cx="2403168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Protein-Protein Interaction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859935-9345-40D3-BFD3-C76C5C97EFA7}"/>
              </a:ext>
            </a:extLst>
          </p:cNvPr>
          <p:cNvSpPr/>
          <p:nvPr/>
        </p:nvSpPr>
        <p:spPr>
          <a:xfrm>
            <a:off x="4877198" y="5613199"/>
            <a:ext cx="2403168" cy="6472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 binding affinity between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CSP, HLA, and TCR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(using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panose="020B0604020202020204" pitchFamily="34" charset="0"/>
              </a:rPr>
              <a:t>HADDOCK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9DD931-5A77-417D-BB05-093DEB401F5C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4385165" y="5155999"/>
            <a:ext cx="4920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78CA9C4A-5BFA-4958-A764-C298AEF2DBD4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H="1">
            <a:off x="2265419" y="2164605"/>
            <a:ext cx="9069579" cy="2991394"/>
          </a:xfrm>
          <a:prstGeom prst="bentConnector5">
            <a:avLst>
              <a:gd name="adj1" fmla="val -2521"/>
              <a:gd name="adj2" fmla="val 76201"/>
              <a:gd name="adj3" fmla="val 10693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DE35F35-16FE-4BF0-B210-CCC4A7C5C984}"/>
              </a:ext>
            </a:extLst>
          </p:cNvPr>
          <p:cNvSpPr/>
          <p:nvPr/>
        </p:nvSpPr>
        <p:spPr>
          <a:xfrm>
            <a:off x="7768247" y="4698791"/>
            <a:ext cx="2119746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Interaction Comparison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986A86-82BF-4C56-98A4-FB3162DCAAE0}"/>
              </a:ext>
            </a:extLst>
          </p:cNvPr>
          <p:cNvSpPr/>
          <p:nvPr/>
        </p:nvSpPr>
        <p:spPr>
          <a:xfrm>
            <a:off x="7768247" y="5613191"/>
            <a:ext cx="2119746" cy="6472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Quantify binding affinity changes due 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mutations in haplotypes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43755D-3AC5-4F80-B139-B25EBDB6C2EA}"/>
              </a:ext>
            </a:extLst>
          </p:cNvPr>
          <p:cNvCxnSpPr>
            <a:cxnSpLocks/>
            <a:stCxn id="22" idx="3"/>
            <a:endCxn id="33" idx="1"/>
          </p:cNvCxnSpPr>
          <p:nvPr/>
        </p:nvCxnSpPr>
        <p:spPr>
          <a:xfrm flipV="1">
            <a:off x="7280366" y="5155991"/>
            <a:ext cx="487881" cy="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20983E6-152D-6CC3-DE2B-C52E0321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Workflow</a:t>
            </a:r>
          </a:p>
        </p:txBody>
      </p:sp>
    </p:spTree>
    <p:extLst>
      <p:ext uri="{BB962C8B-B14F-4D97-AF65-F5344CB8AC3E}">
        <p14:creationId xmlns:p14="http://schemas.microsoft.com/office/powerpoint/2010/main" val="229919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C238-73C2-4AE6-B85B-8CE44765F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39" y="122367"/>
            <a:ext cx="11360800" cy="8528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HLA</a:t>
            </a:r>
            <a:r>
              <a:rPr lang="en-US" dirty="0"/>
              <a:t>-</a:t>
            </a:r>
            <a:r>
              <a:rPr lang="en-US" dirty="0">
                <a:solidFill>
                  <a:srgbClr val="CC00CC"/>
                </a:solidFill>
              </a:rPr>
              <a:t>CSP peptide</a:t>
            </a:r>
            <a:r>
              <a:rPr lang="en-US" dirty="0"/>
              <a:t>-</a:t>
            </a:r>
            <a:r>
              <a:rPr lang="en-US" dirty="0">
                <a:solidFill>
                  <a:srgbClr val="00B050"/>
                </a:solidFill>
              </a:rPr>
              <a:t>TCR</a:t>
            </a:r>
            <a:r>
              <a:rPr lang="en-US" dirty="0"/>
              <a:t> Complexes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8611FF3-DBCD-403E-83E1-89074F1D51C3}"/>
              </a:ext>
            </a:extLst>
          </p:cNvPr>
          <p:cNvGraphicFramePr>
            <a:graphicFrameLocks noGrp="1"/>
          </p:cNvGraphicFramePr>
          <p:nvPr/>
        </p:nvGraphicFramePr>
        <p:xfrm>
          <a:off x="221063" y="975167"/>
          <a:ext cx="11807694" cy="566344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967949">
                  <a:extLst>
                    <a:ext uri="{9D8B030D-6E8A-4147-A177-3AD203B41FA5}">
                      <a16:colId xmlns:a16="http://schemas.microsoft.com/office/drawing/2014/main" val="3924711"/>
                    </a:ext>
                  </a:extLst>
                </a:gridCol>
                <a:gridCol w="1967949">
                  <a:extLst>
                    <a:ext uri="{9D8B030D-6E8A-4147-A177-3AD203B41FA5}">
                      <a16:colId xmlns:a16="http://schemas.microsoft.com/office/drawing/2014/main" val="790656589"/>
                    </a:ext>
                  </a:extLst>
                </a:gridCol>
                <a:gridCol w="1967949">
                  <a:extLst>
                    <a:ext uri="{9D8B030D-6E8A-4147-A177-3AD203B41FA5}">
                      <a16:colId xmlns:a16="http://schemas.microsoft.com/office/drawing/2014/main" val="3044890637"/>
                    </a:ext>
                  </a:extLst>
                </a:gridCol>
                <a:gridCol w="1967949">
                  <a:extLst>
                    <a:ext uri="{9D8B030D-6E8A-4147-A177-3AD203B41FA5}">
                      <a16:colId xmlns:a16="http://schemas.microsoft.com/office/drawing/2014/main" val="2062346269"/>
                    </a:ext>
                  </a:extLst>
                </a:gridCol>
                <a:gridCol w="1967949">
                  <a:extLst>
                    <a:ext uri="{9D8B030D-6E8A-4147-A177-3AD203B41FA5}">
                      <a16:colId xmlns:a16="http://schemas.microsoft.com/office/drawing/2014/main" val="2039829637"/>
                    </a:ext>
                  </a:extLst>
                </a:gridCol>
                <a:gridCol w="1967949">
                  <a:extLst>
                    <a:ext uri="{9D8B030D-6E8A-4147-A177-3AD203B41FA5}">
                      <a16:colId xmlns:a16="http://schemas.microsoft.com/office/drawing/2014/main" val="2232037145"/>
                    </a:ext>
                  </a:extLst>
                </a:gridCol>
              </a:tblGrid>
              <a:tr h="1887815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CSP 3D7 Ref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CSP-1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CSP-4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CSP-7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CSP-8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CSP-12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14328"/>
                  </a:ext>
                </a:extLst>
              </a:tr>
              <a:tr h="1887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500" dirty="0"/>
                        <a:t>CSP-15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500" dirty="0"/>
                        <a:t>CSP-16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500" dirty="0"/>
                        <a:t>CSP-19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500" dirty="0"/>
                        <a:t>CSP-22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500" dirty="0"/>
                        <a:t>CSP-32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500" dirty="0"/>
                        <a:t>CSP-35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659757"/>
                  </a:ext>
                </a:extLst>
              </a:tr>
              <a:tr h="1887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500" dirty="0"/>
                        <a:t>CSP-47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CSP-55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500" dirty="0"/>
                        <a:t>CSP-68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500" dirty="0"/>
                        <a:t>CSP-94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500" dirty="0"/>
                        <a:t>CSP-117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500" dirty="0"/>
                        <a:t>Other Info: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sz="1600" dirty="0"/>
                        <a:t>CD4+ T Cell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sz="1600" dirty="0"/>
                        <a:t>HLA-DRB1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sz="1600" dirty="0"/>
                        <a:t>Th2R Region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9996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basket star, coelenterate, hydrozoan&#10;&#10;Description automatically generated">
            <a:extLst>
              <a:ext uri="{FF2B5EF4-FFF2-40B4-BE49-F238E27FC236}">
                <a16:creationId xmlns:a16="http://schemas.microsoft.com/office/drawing/2014/main" id="{3AAE0E97-F91C-488E-A43F-C2CBCAAF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299" y="1474552"/>
            <a:ext cx="1950720" cy="1070688"/>
          </a:xfrm>
          <a:prstGeom prst="rect">
            <a:avLst/>
          </a:prstGeom>
        </p:spPr>
      </p:pic>
      <p:pic>
        <p:nvPicPr>
          <p:cNvPr id="7" name="Picture 6" descr="A picture containing basket star, coelenterate, hydrozoan&#10;&#10;Description automatically generated">
            <a:extLst>
              <a:ext uri="{FF2B5EF4-FFF2-40B4-BE49-F238E27FC236}">
                <a16:creationId xmlns:a16="http://schemas.microsoft.com/office/drawing/2014/main" id="{142288B3-117D-471B-BAC5-2F5869F2E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512" y="1474553"/>
            <a:ext cx="1950720" cy="1055796"/>
          </a:xfrm>
          <a:prstGeom prst="rect">
            <a:avLst/>
          </a:prstGeom>
        </p:spPr>
      </p:pic>
      <p:pic>
        <p:nvPicPr>
          <p:cNvPr id="9" name="Picture 8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29CB647-4413-49ED-B77D-8D8348670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232" y="1474552"/>
            <a:ext cx="1950720" cy="1190685"/>
          </a:xfrm>
          <a:prstGeom prst="rect">
            <a:avLst/>
          </a:prstGeom>
        </p:spPr>
      </p:pic>
      <p:pic>
        <p:nvPicPr>
          <p:cNvPr id="11" name="Picture 10" descr="A picture containing text, coelenterate, laser, hydrozoan&#10;&#10;Description automatically generated">
            <a:extLst>
              <a:ext uri="{FF2B5EF4-FFF2-40B4-BE49-F238E27FC236}">
                <a16:creationId xmlns:a16="http://schemas.microsoft.com/office/drawing/2014/main" id="{4FFAD5C4-FA4B-4777-AF4A-82F72C5D6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863" y="1474553"/>
            <a:ext cx="1950720" cy="1231441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E6C4C503-D683-48FB-BCA7-ECCA330B8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1525" y="1474553"/>
            <a:ext cx="1950720" cy="1074521"/>
          </a:xfrm>
          <a:prstGeom prst="rect">
            <a:avLst/>
          </a:prstGeom>
        </p:spPr>
      </p:pic>
      <p:pic>
        <p:nvPicPr>
          <p:cNvPr id="15" name="Picture 14" descr="A picture containing text, basket star&#10;&#10;Description automatically generated">
            <a:extLst>
              <a:ext uri="{FF2B5EF4-FFF2-40B4-BE49-F238E27FC236}">
                <a16:creationId xmlns:a16="http://schemas.microsoft.com/office/drawing/2014/main" id="{BCA6DCB0-F77F-4BCD-90CD-31B8894823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" y="3332809"/>
            <a:ext cx="1950720" cy="1126395"/>
          </a:xfrm>
          <a:prstGeom prst="rect">
            <a:avLst/>
          </a:prstGeom>
        </p:spPr>
      </p:pic>
      <p:pic>
        <p:nvPicPr>
          <p:cNvPr id="17" name="Picture 16" descr="A picture containing coelenterate, basket star, vector graphics, light&#10;&#10;Description automatically generated">
            <a:extLst>
              <a:ext uri="{FF2B5EF4-FFF2-40B4-BE49-F238E27FC236}">
                <a16:creationId xmlns:a16="http://schemas.microsoft.com/office/drawing/2014/main" id="{9912076D-D934-4F7C-932F-22076A883C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99" y="3332810"/>
            <a:ext cx="1950720" cy="1241060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0216343F-2052-4FDC-9DB6-D5A6B9FFB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2512" y="3332810"/>
            <a:ext cx="1950720" cy="1216393"/>
          </a:xfrm>
          <a:prstGeom prst="rect">
            <a:avLst/>
          </a:prstGeom>
        </p:spPr>
      </p:pic>
      <p:pic>
        <p:nvPicPr>
          <p:cNvPr id="21" name="Picture 20" descr="A picture containing text, basket star, coelenterate, jellyfish&#10;&#10;Description automatically generated">
            <a:extLst>
              <a:ext uri="{FF2B5EF4-FFF2-40B4-BE49-F238E27FC236}">
                <a16:creationId xmlns:a16="http://schemas.microsoft.com/office/drawing/2014/main" id="{7C4B7762-3B9F-4E29-8655-851A4A1384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3232" y="3332810"/>
            <a:ext cx="1950720" cy="11189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A80D09A-FB2D-434D-818C-B2E6919BF9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2863" y="3332809"/>
            <a:ext cx="1950720" cy="1058779"/>
          </a:xfrm>
          <a:prstGeom prst="rect">
            <a:avLst/>
          </a:prstGeom>
        </p:spPr>
      </p:pic>
      <p:pic>
        <p:nvPicPr>
          <p:cNvPr id="25" name="Picture 24" descr="A picture containing basket star, hydrozoan&#10;&#10;Description automatically generated">
            <a:extLst>
              <a:ext uri="{FF2B5EF4-FFF2-40B4-BE49-F238E27FC236}">
                <a16:creationId xmlns:a16="http://schemas.microsoft.com/office/drawing/2014/main" id="{7FAB0EE0-E5AD-47A6-95F2-094470AF5B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71525" y="3332809"/>
            <a:ext cx="1950720" cy="921307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BAACE02E-1EF7-49A6-BC51-C4D872E17C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3840" y="5208139"/>
            <a:ext cx="1950720" cy="1198027"/>
          </a:xfrm>
          <a:prstGeom prst="rect">
            <a:avLst/>
          </a:prstGeom>
        </p:spPr>
      </p:pic>
      <p:pic>
        <p:nvPicPr>
          <p:cNvPr id="29" name="Picture 28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49CF6446-1EC8-4874-BDF1-41FEF41ADA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04299" y="5208139"/>
            <a:ext cx="1950720" cy="1148139"/>
          </a:xfrm>
          <a:prstGeom prst="rect">
            <a:avLst/>
          </a:prstGeom>
        </p:spPr>
      </p:pic>
      <p:pic>
        <p:nvPicPr>
          <p:cNvPr id="31" name="Picture 30" descr="A picture containing text, coelenterate, light, hydrozoan&#10;&#10;Description automatically generated">
            <a:extLst>
              <a:ext uri="{FF2B5EF4-FFF2-40B4-BE49-F238E27FC236}">
                <a16:creationId xmlns:a16="http://schemas.microsoft.com/office/drawing/2014/main" id="{57AE0D18-249D-4F49-9951-64F4A81EF0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82512" y="5208139"/>
            <a:ext cx="1950720" cy="1259959"/>
          </a:xfrm>
          <a:prstGeom prst="rect">
            <a:avLst/>
          </a:prstGeom>
        </p:spPr>
      </p:pic>
      <p:pic>
        <p:nvPicPr>
          <p:cNvPr id="33" name="Picture 32" descr="A picture containing light&#10;&#10;Description automatically generated">
            <a:extLst>
              <a:ext uri="{FF2B5EF4-FFF2-40B4-BE49-F238E27FC236}">
                <a16:creationId xmlns:a16="http://schemas.microsoft.com/office/drawing/2014/main" id="{95ECA471-EE0E-41EB-958D-1EC33537DE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33232" y="5208139"/>
            <a:ext cx="1950720" cy="125106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A5CD59E-9603-414F-87C2-2DAC4C31CA9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12863" y="5208139"/>
            <a:ext cx="1950720" cy="1145805"/>
          </a:xfrm>
          <a:prstGeom prst="rect">
            <a:avLst/>
          </a:prstGeom>
        </p:spPr>
      </p:pic>
      <p:pic>
        <p:nvPicPr>
          <p:cNvPr id="37" name="Picture 36" descr="A picture containing text, hydrozoan&#10;&#10;Description automatically generated">
            <a:extLst>
              <a:ext uri="{FF2B5EF4-FFF2-40B4-BE49-F238E27FC236}">
                <a16:creationId xmlns:a16="http://schemas.microsoft.com/office/drawing/2014/main" id="{1DF57D9E-87AD-4E11-89F3-111BADDB60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3840" y="1474553"/>
            <a:ext cx="1950720" cy="105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47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C238-73C2-4AE6-B85B-8CE44765F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39" y="122367"/>
            <a:ext cx="11360800" cy="8528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HLA</a:t>
            </a:r>
            <a:r>
              <a:rPr lang="en-US" dirty="0"/>
              <a:t>-</a:t>
            </a:r>
            <a:r>
              <a:rPr lang="en-US" dirty="0">
                <a:solidFill>
                  <a:srgbClr val="CC00CC"/>
                </a:solidFill>
              </a:rPr>
              <a:t>CSP peptide</a:t>
            </a:r>
            <a:r>
              <a:rPr lang="en-US" dirty="0"/>
              <a:t>-</a:t>
            </a:r>
            <a:r>
              <a:rPr lang="en-US" dirty="0">
                <a:solidFill>
                  <a:srgbClr val="00B050"/>
                </a:solidFill>
              </a:rPr>
              <a:t>TCR</a:t>
            </a:r>
            <a:r>
              <a:rPr lang="en-US" dirty="0"/>
              <a:t> Complexes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0891BFC6-27B2-4F51-A82A-DE8BE023E457}"/>
              </a:ext>
            </a:extLst>
          </p:cNvPr>
          <p:cNvGraphicFramePr>
            <a:graphicFrameLocks noGrp="1"/>
          </p:cNvGraphicFramePr>
          <p:nvPr/>
        </p:nvGraphicFramePr>
        <p:xfrm>
          <a:off x="303683" y="975167"/>
          <a:ext cx="9583896" cy="5375392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4791948">
                  <a:extLst>
                    <a:ext uri="{9D8B030D-6E8A-4147-A177-3AD203B41FA5}">
                      <a16:colId xmlns:a16="http://schemas.microsoft.com/office/drawing/2014/main" val="2909251092"/>
                    </a:ext>
                  </a:extLst>
                </a:gridCol>
                <a:gridCol w="4791948">
                  <a:extLst>
                    <a:ext uri="{9D8B030D-6E8A-4147-A177-3AD203B41FA5}">
                      <a16:colId xmlns:a16="http://schemas.microsoft.com/office/drawing/2014/main" val="3437488883"/>
                    </a:ext>
                  </a:extLst>
                </a:gridCol>
              </a:tblGrid>
              <a:tr h="2687696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CSP 3D7 Reference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CSP-1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902752"/>
                  </a:ext>
                </a:extLst>
              </a:tr>
              <a:tr h="2687696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CSP-4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CSP-35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30780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073540E1-4EB1-42BC-B230-5D86340D33D7}"/>
              </a:ext>
            </a:extLst>
          </p:cNvPr>
          <p:cNvSpPr txBox="1"/>
          <p:nvPr/>
        </p:nvSpPr>
        <p:spPr>
          <a:xfrm>
            <a:off x="9967733" y="5421557"/>
            <a:ext cx="2068031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Other Info:</a:t>
            </a:r>
          </a:p>
          <a:p>
            <a:pPr marL="380990" indent="-380990" defTabSz="1219170">
              <a:buClr>
                <a:srgbClr val="000000"/>
              </a:buClr>
              <a:buFontTx/>
              <a:buChar char="-"/>
            </a:pPr>
            <a:r>
              <a:rPr lang="en-US" sz="1867" kern="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CD8+ T Cell</a:t>
            </a:r>
          </a:p>
          <a:p>
            <a:pPr marL="380990" indent="-380990" defTabSz="1219170">
              <a:buClr>
                <a:srgbClr val="000000"/>
              </a:buClr>
              <a:buFontTx/>
              <a:buChar char="-"/>
            </a:pPr>
            <a:r>
              <a:rPr lang="en-US" sz="1867" kern="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HLA-A2</a:t>
            </a:r>
          </a:p>
          <a:p>
            <a:pPr marL="380990" indent="-380990" defTabSz="1219170">
              <a:buClr>
                <a:srgbClr val="000000"/>
              </a:buClr>
              <a:buFontTx/>
              <a:buChar char="-"/>
            </a:pPr>
            <a:r>
              <a:rPr lang="en-US" sz="1867" kern="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Th3R Region</a:t>
            </a:r>
          </a:p>
        </p:txBody>
      </p:sp>
      <p:pic>
        <p:nvPicPr>
          <p:cNvPr id="10" name="Picture 9" descr="A picture containing jellyfish&#10;&#10;Description automatically generated">
            <a:extLst>
              <a:ext uri="{FF2B5EF4-FFF2-40B4-BE49-F238E27FC236}">
                <a16:creationId xmlns:a16="http://schemas.microsoft.com/office/drawing/2014/main" id="{82B56390-95BF-431C-9E07-D8A73B1C0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76" y="1392253"/>
            <a:ext cx="3846584" cy="2184404"/>
          </a:xfrm>
          <a:prstGeom prst="rect">
            <a:avLst/>
          </a:prstGeom>
        </p:spPr>
      </p:pic>
      <p:pic>
        <p:nvPicPr>
          <p:cNvPr id="14" name="Picture 13" descr="A picture containing text, hydrozoan&#10;&#10;Description automatically generated">
            <a:extLst>
              <a:ext uri="{FF2B5EF4-FFF2-40B4-BE49-F238E27FC236}">
                <a16:creationId xmlns:a16="http://schemas.microsoft.com/office/drawing/2014/main" id="{63D108D8-7AE9-405D-9165-A113DA99C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95" y="4359579"/>
            <a:ext cx="3919736" cy="15626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22F64A-170D-4ACF-8951-2C206D4C5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424" y="4355515"/>
            <a:ext cx="3942088" cy="1566675"/>
          </a:xfrm>
          <a:prstGeom prst="rect">
            <a:avLst/>
          </a:prstGeom>
        </p:spPr>
      </p:pic>
      <p:pic>
        <p:nvPicPr>
          <p:cNvPr id="22" name="Picture 21" descr="A picture containing text, hydrozoan&#10;&#10;Description automatically generated">
            <a:extLst>
              <a:ext uri="{FF2B5EF4-FFF2-40B4-BE49-F238E27FC236}">
                <a16:creationId xmlns:a16="http://schemas.microsoft.com/office/drawing/2014/main" id="{8BF24326-B370-4DC9-9ECF-318307CBA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83" y="1705180"/>
            <a:ext cx="3901448" cy="155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81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977CE4F-B427-4E24-BE9F-1EFCC1F6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97141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099EED-9DB3-439F-A610-6A82BE4E38A2}"/>
              </a:ext>
            </a:extLst>
          </p:cNvPr>
          <p:cNvSpPr/>
          <p:nvPr/>
        </p:nvSpPr>
        <p:spPr>
          <a:xfrm>
            <a:off x="7230533" y="296334"/>
            <a:ext cx="4622800" cy="550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b="1" kern="0" dirty="0">
                <a:solidFill>
                  <a:srgbClr val="FFFFFF"/>
                </a:solidFill>
                <a:latin typeface="Arial"/>
                <a:sym typeface="Arial"/>
              </a:rPr>
              <a:t>“The Goldilocks Approach”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2374F1-859D-45E4-8337-360CD501408A}"/>
              </a:ext>
            </a:extLst>
          </p:cNvPr>
          <p:cNvSpPr/>
          <p:nvPr/>
        </p:nvSpPr>
        <p:spPr>
          <a:xfrm>
            <a:off x="7230533" y="846667"/>
            <a:ext cx="4622800" cy="1049867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AEA175">
                    <a:lumMod val="50000"/>
                  </a:srgbClr>
                </a:solidFill>
                <a:latin typeface="Arial"/>
                <a:sym typeface="Arial"/>
              </a:rPr>
              <a:t>Pick a common haplotype that renders a medium-sized peptide for optimal binding between the HLA and TCR proteins.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913B3C-809B-495C-A974-A1F102877DDC}"/>
              </a:ext>
            </a:extLst>
          </p:cNvPr>
          <p:cNvSpPr txBox="1"/>
          <p:nvPr/>
        </p:nvSpPr>
        <p:spPr>
          <a:xfrm>
            <a:off x="9996528" y="2362042"/>
            <a:ext cx="1856805" cy="181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8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Example</a:t>
            </a: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: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CSP-35, 39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i="1" kern="0" dirty="0">
                <a:solidFill>
                  <a:srgbClr val="F43C63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●</a:t>
            </a:r>
            <a:r>
              <a:rPr lang="en-US" sz="1867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sz="1867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DIELIQN</a:t>
            </a:r>
          </a:p>
          <a:p>
            <a:pPr algn="ctr" defTabSz="1219170">
              <a:buClr>
                <a:srgbClr val="000000"/>
              </a:buClr>
            </a:pP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Found in 29% of our samples</a:t>
            </a:r>
          </a:p>
        </p:txBody>
      </p:sp>
    </p:spTree>
    <p:extLst>
      <p:ext uri="{BB962C8B-B14F-4D97-AF65-F5344CB8AC3E}">
        <p14:creationId xmlns:p14="http://schemas.microsoft.com/office/powerpoint/2010/main" val="1755035072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391</Words>
  <Application>Microsoft Office PowerPoint</Application>
  <PresentationFormat>Widescreen</PresentationFormat>
  <Paragraphs>109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Consolas</vt:lpstr>
      <vt:lpstr>Lato</vt:lpstr>
      <vt:lpstr>Raleway</vt:lpstr>
      <vt:lpstr>Swiss</vt:lpstr>
      <vt:lpstr>Genetic variations of Plasmodium falciparum circumsporozoite protein and the impact on interactions with human immunoproteins and malaria vaccine efficacy</vt:lpstr>
      <vt:lpstr>PowerPoint Presentation</vt:lpstr>
      <vt:lpstr>The Problem</vt:lpstr>
      <vt:lpstr>Our Investigation</vt:lpstr>
      <vt:lpstr>Full Workflow</vt:lpstr>
      <vt:lpstr>HLA-CSP peptide-TCR Complexes</vt:lpstr>
      <vt:lpstr>HLA-CSP peptide-TCR Complexes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variations of Plasmodium falciparum circumsporozoite protein and the impact on interactions with human immunoproteins and malaria vaccine efficacy</dc:title>
  <dc:creator>Colby Ford</dc:creator>
  <cp:lastModifiedBy>Colby Ford</cp:lastModifiedBy>
  <cp:revision>1</cp:revision>
  <dcterms:created xsi:type="dcterms:W3CDTF">2023-08-07T16:17:07Z</dcterms:created>
  <dcterms:modified xsi:type="dcterms:W3CDTF">2023-08-07T16:22:17Z</dcterms:modified>
</cp:coreProperties>
</file>